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37"/>
  </p:notesMasterIdLst>
  <p:sldIdLst>
    <p:sldId id="256" r:id="rId2"/>
    <p:sldId id="259" r:id="rId3"/>
    <p:sldId id="356" r:id="rId4"/>
    <p:sldId id="385" r:id="rId5"/>
    <p:sldId id="407" r:id="rId6"/>
    <p:sldId id="358" r:id="rId7"/>
    <p:sldId id="408" r:id="rId8"/>
    <p:sldId id="409" r:id="rId9"/>
    <p:sldId id="410" r:id="rId10"/>
    <p:sldId id="411" r:id="rId11"/>
    <p:sldId id="386" r:id="rId12"/>
    <p:sldId id="412" r:id="rId13"/>
    <p:sldId id="387" r:id="rId14"/>
    <p:sldId id="391" r:id="rId15"/>
    <p:sldId id="392" r:id="rId16"/>
    <p:sldId id="390" r:id="rId17"/>
    <p:sldId id="413" r:id="rId18"/>
    <p:sldId id="393" r:id="rId19"/>
    <p:sldId id="414" r:id="rId20"/>
    <p:sldId id="415" r:id="rId21"/>
    <p:sldId id="394" r:id="rId22"/>
    <p:sldId id="395" r:id="rId23"/>
    <p:sldId id="396" r:id="rId24"/>
    <p:sldId id="397" r:id="rId25"/>
    <p:sldId id="398" r:id="rId26"/>
    <p:sldId id="399" r:id="rId27"/>
    <p:sldId id="400" r:id="rId28"/>
    <p:sldId id="401" r:id="rId29"/>
    <p:sldId id="402" r:id="rId30"/>
    <p:sldId id="403" r:id="rId31"/>
    <p:sldId id="404" r:id="rId32"/>
    <p:sldId id="357" r:id="rId33"/>
    <p:sldId id="352" r:id="rId34"/>
    <p:sldId id="353" r:id="rId35"/>
    <p:sldId id="355" r:id="rId3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2ED84-7A5B-47B6-8727-448BD7ADAA61}">
  <a:tblStyle styleId="{C082ED84-7A5B-47B6-8727-448BD7ADAA61}" styleName="Table_0">
    <a:wholeTbl>
      <a:tcTxStyle b="off" i="off">
        <a:font>
          <a:latin typeface="Rockwell"/>
          <a:ea typeface="Rockwell"/>
          <a:cs typeface="Rockwell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9E9"/>
          </a:solidFill>
        </a:fill>
      </a:tcStyle>
    </a:wholeTbl>
    <a:band1H>
      <a:tcTxStyle b="off" i="off"/>
      <a:tcStyle>
        <a:tcBdr/>
        <a:fill>
          <a:solidFill>
            <a:srgbClr val="D0D0D0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D0D0D0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Rockwell"/>
          <a:ea typeface="Rockwell"/>
          <a:cs typeface="Rockwell"/>
        </a:font>
        <a:srgbClr val="FFFFFF"/>
      </a:tcTxStyle>
      <a:tcStyle>
        <a:tcBdr/>
        <a:fill>
          <a:solidFill>
            <a:srgbClr val="5A5A59"/>
          </a:solidFill>
        </a:fill>
      </a:tcStyle>
    </a:lastCol>
    <a:firstCol>
      <a:tcTxStyle b="on" i="off">
        <a:font>
          <a:latin typeface="Rockwell"/>
          <a:ea typeface="Rockwell"/>
          <a:cs typeface="Rockwell"/>
        </a:font>
        <a:srgbClr val="FFFFFF"/>
      </a:tcTxStyle>
      <a:tcStyle>
        <a:tcBdr/>
        <a:fill>
          <a:solidFill>
            <a:srgbClr val="5A5A59"/>
          </a:solidFill>
        </a:fill>
      </a:tcStyle>
    </a:firstCol>
    <a:lastRow>
      <a:tcTxStyle b="on" i="off">
        <a:font>
          <a:latin typeface="Rockwell"/>
          <a:ea typeface="Rockwell"/>
          <a:cs typeface="Rockwell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5A5A59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Rockwell"/>
          <a:ea typeface="Rockwell"/>
          <a:cs typeface="Rockwell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5A5A59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300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66b55d106_1_1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" name="Google Shape;61;g966b55d106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4432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379587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049410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945898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266432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57644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290299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3478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323258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36378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66b55d106_1_129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g966b55d106_1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936369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115920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62406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075135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220494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222148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279401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636497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26991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07047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66b55d106_1_129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g966b55d106_1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585593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094003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524090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66b55d106_1_129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g966b55d106_1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533281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966b55d106_1_5947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76" name="Google Shape;976;g966b55d106_1_59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966b55d106_1_6009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85" name="Google Shape;985;g966b55d106_1_6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966b55d106_1_6133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03" name="Google Shape;1003;g966b55d106_1_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43291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60146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66b55d106_1_129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g966b55d106_1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5517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15052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648384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6b55d106_1_190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966b55d106_1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37226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obj">
  <p:cSld name="OBJEC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628060" y="2614667"/>
            <a:ext cx="78879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628648" y="546098"/>
            <a:ext cx="3259800" cy="4034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5"/>
          <p:cNvSpPr txBox="1"/>
          <p:nvPr/>
        </p:nvSpPr>
        <p:spPr>
          <a:xfrm>
            <a:off x="1057272" y="1288764"/>
            <a:ext cx="1700400" cy="2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21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EditEdit MasterMaster  texttext stylesstyles</a:t>
            </a:r>
            <a:endParaRPr sz="14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5" name="Google Shape;6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5"/>
          <p:cNvSpPr/>
          <p:nvPr/>
        </p:nvSpPr>
        <p:spPr>
          <a:xfrm>
            <a:off x="370447" y="123731"/>
            <a:ext cx="3692280" cy="40419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781050" y="427275"/>
            <a:ext cx="3107400" cy="25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3025" rIns="0" bIns="0" anchor="t" anchorCtr="0">
            <a:noAutofit/>
          </a:bodyPr>
          <a:lstStyle/>
          <a:p>
            <a:pPr marL="0" marR="0" lvl="0" indent="0" algn="l" rtl="0">
              <a:spcBef>
                <a:spcPts val="765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Course</a:t>
            </a:r>
            <a:r>
              <a:rPr lang="en" sz="1800" b="1" i="0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Name – Competitive Programming</a:t>
            </a:r>
            <a:endParaRPr sz="1800" b="1" i="0" u="none" strike="noStrike" cap="none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rtl="0">
              <a:spcBef>
                <a:spcPts val="765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Class Topic – 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Array &amp; ArrayList</a:t>
            </a:r>
            <a:endParaRPr lang="en" sz="18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spcBef>
                <a:spcPts val="765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Instructor: </a:t>
            </a:r>
          </a:p>
        </p:txBody>
      </p:sp>
      <p:sp>
        <p:nvSpPr>
          <p:cNvPr id="68" name="Google Shape;68;p15"/>
          <p:cNvSpPr/>
          <p:nvPr/>
        </p:nvSpPr>
        <p:spPr>
          <a:xfrm>
            <a:off x="7929284" y="210064"/>
            <a:ext cx="813600" cy="2172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1" y="0"/>
            <a:ext cx="6967388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Solution : Min no. of swaps to sort Array 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215E4-BD38-4F66-B7CE-BAB7CBB93A42}"/>
              </a:ext>
            </a:extLst>
          </p:cNvPr>
          <p:cNvSpPr txBox="1"/>
          <p:nvPr/>
        </p:nvSpPr>
        <p:spPr>
          <a:xfrm>
            <a:off x="0" y="940514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600" dirty="0">
                <a:latin typeface="+mj-lt"/>
              </a:rPr>
            </a:br>
            <a:endParaRPr lang="en-US" sz="1600" dirty="0">
              <a:latin typeface="+mj-lt"/>
            </a:endParaRPr>
          </a:p>
          <a:p>
            <a:r>
              <a:rPr lang="en-US" sz="1600" dirty="0">
                <a:latin typeface="+mj-lt"/>
              </a:rPr>
              <a:t>                                                  Output</a:t>
            </a:r>
            <a:endParaRPr lang="en-IN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5574D-FBF7-49E3-8395-FC2A84E283F0}"/>
              </a:ext>
            </a:extLst>
          </p:cNvPr>
          <p:cNvSpPr txBox="1"/>
          <p:nvPr/>
        </p:nvSpPr>
        <p:spPr>
          <a:xfrm>
            <a:off x="276726" y="1864895"/>
            <a:ext cx="6820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C85D9A-1A0A-47DC-A581-2A2427D468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54358" y="1896074"/>
            <a:ext cx="5529357" cy="200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615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0" y="14409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Printing smallest k elements in the same order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6BD216-C7B4-4DBB-BF7F-6E60995B832C}"/>
              </a:ext>
            </a:extLst>
          </p:cNvPr>
          <p:cNvSpPr txBox="1"/>
          <p:nvPr/>
        </p:nvSpPr>
        <p:spPr>
          <a:xfrm>
            <a:off x="330200" y="854858"/>
            <a:ext cx="7359650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You will be given an array of integers of size </a:t>
            </a:r>
            <a:r>
              <a:rPr lang="en-US" sz="1600" b="1" i="1" dirty="0">
                <a:solidFill>
                  <a:srgbClr val="040404"/>
                </a:solidFill>
                <a:effectLst/>
                <a:latin typeface="+mj-lt"/>
              </a:rPr>
              <a:t>n</a:t>
            </a: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 and need to print </a:t>
            </a:r>
            <a:r>
              <a:rPr lang="en-US" sz="1600" b="1" i="1" dirty="0">
                <a:solidFill>
                  <a:srgbClr val="040404"/>
                </a:solidFill>
                <a:effectLst/>
                <a:latin typeface="+mj-lt"/>
              </a:rPr>
              <a:t>k</a:t>
            </a: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 smallest elements in the same order as in the given array without using more than </a:t>
            </a:r>
            <a:r>
              <a:rPr lang="en-US" sz="1600" b="1" i="1" dirty="0">
                <a:solidFill>
                  <a:srgbClr val="040404"/>
                </a:solidFill>
                <a:effectLst/>
                <a:latin typeface="+mj-lt"/>
              </a:rPr>
              <a:t>O(1)</a:t>
            </a: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 auxiliary space. The above hint will help you in retaining the order.</a:t>
            </a:r>
          </a:p>
          <a:p>
            <a:pPr algn="l"/>
            <a:endParaRPr lang="en-US" sz="1600" b="0" i="0" dirty="0">
              <a:solidFill>
                <a:srgbClr val="040404"/>
              </a:solidFill>
              <a:effectLst/>
              <a:latin typeface="+mj-lt"/>
            </a:endParaRP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Input: The input will be in the following format : 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The first line should be the number of elements in the array.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The second line should be the elements in the array space separated.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The third line should be number of smallest elements to be printed.</a:t>
            </a:r>
          </a:p>
          <a:p>
            <a:pPr algn="l"/>
            <a:br>
              <a:rPr lang="en-US" sz="2000" b="0" i="0" dirty="0">
                <a:solidFill>
                  <a:srgbClr val="040404"/>
                </a:solidFill>
                <a:effectLst/>
                <a:latin typeface="Lato"/>
              </a:rPr>
            </a:br>
            <a:endParaRPr lang="en-US" sz="2000" b="0" i="0" dirty="0">
              <a:solidFill>
                <a:srgbClr val="040404"/>
              </a:solidFill>
              <a:effectLst/>
              <a:latin typeface="Lato"/>
            </a:endParaRP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Output : The output should be of following format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Print the output values space separated.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“Invalid Input” if number of elements to be printed is more the number of given elements</a:t>
            </a:r>
          </a:p>
        </p:txBody>
      </p:sp>
    </p:spTree>
    <p:extLst>
      <p:ext uri="{BB962C8B-B14F-4D97-AF65-F5344CB8AC3E}">
        <p14:creationId xmlns:p14="http://schemas.microsoft.com/office/powerpoint/2010/main" val="336268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0" y="14409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Printing smallest k elements in the same order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6BD216-C7B4-4DBB-BF7F-6E60995B832C}"/>
              </a:ext>
            </a:extLst>
          </p:cNvPr>
          <p:cNvSpPr txBox="1"/>
          <p:nvPr/>
        </p:nvSpPr>
        <p:spPr>
          <a:xfrm>
            <a:off x="330200" y="854858"/>
            <a:ext cx="735965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Example : 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Input : 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9</a:t>
            </a:r>
            <a:b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</a:b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6 2 4 8 7 1 3 0 5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4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Output: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2 1 3 0</a:t>
            </a:r>
          </a:p>
          <a:p>
            <a:pPr algn="l"/>
            <a:endParaRPr lang="en-US" sz="1600" dirty="0">
              <a:solidFill>
                <a:srgbClr val="040404"/>
              </a:solidFill>
              <a:latin typeface="+mj-lt"/>
            </a:endParaRP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Input: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4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5 2 8 1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7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Output: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Invalid Input</a:t>
            </a:r>
          </a:p>
          <a:p>
            <a:pPr algn="l"/>
            <a:endParaRPr lang="en-US" sz="1600" b="0" i="0" dirty="0">
              <a:solidFill>
                <a:srgbClr val="040404"/>
              </a:solidFill>
              <a:effectLst/>
              <a:latin typeface="+mj-lt"/>
            </a:endParaRPr>
          </a:p>
          <a:p>
            <a:pPr algn="l"/>
            <a:endParaRPr lang="en-US" sz="1600" b="0" i="0" dirty="0">
              <a:solidFill>
                <a:srgbClr val="040404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20099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23750" y="14409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 Printing smallest k elements in the same order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570D55A-F509-4E41-B02E-981F08F3D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881" y="2692755"/>
            <a:ext cx="84960" cy="232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B7F4C5-3EE5-42F1-9861-1F9898201C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19880" y="1059803"/>
            <a:ext cx="4681887" cy="363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24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23750" y="14409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 Printing smallest k elements in the same order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570D55A-F509-4E41-B02E-981F08F3D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881" y="2692755"/>
            <a:ext cx="84960" cy="232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B7F4C5-3EE5-42F1-9861-1F9898201C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159000" y="1448949"/>
            <a:ext cx="4425950" cy="295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090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23750" y="14409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 Printing smallest k elements in the same order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570D55A-F509-4E41-B02E-981F08F3D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881" y="2692755"/>
            <a:ext cx="84960" cy="232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B7F4C5-3EE5-42F1-9861-1F9898201C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33419" y="1706492"/>
            <a:ext cx="3461262" cy="12190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2D0800-7DF7-42A2-9247-EB504D4F50A0}"/>
              </a:ext>
            </a:extLst>
          </p:cNvPr>
          <p:cNvSpPr txBox="1"/>
          <p:nvPr/>
        </p:nvSpPr>
        <p:spPr>
          <a:xfrm>
            <a:off x="2857500" y="1238250"/>
            <a:ext cx="1606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Output</a:t>
            </a:r>
            <a:endParaRPr lang="en-IN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72672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0" y="14409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Find duplicate &amp; missing elements in O(n)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2EAA50-7372-436C-912F-46C68A037777}"/>
              </a:ext>
            </a:extLst>
          </p:cNvPr>
          <p:cNvSpPr txBox="1"/>
          <p:nvPr/>
        </p:nvSpPr>
        <p:spPr>
          <a:xfrm>
            <a:off x="241300" y="889000"/>
            <a:ext cx="677545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You will be given an array of integers of size n. The array contains integers of range 1 to n. Some integers may be repeated and some may be missing, find both the missing and duplicate integers.</a:t>
            </a:r>
          </a:p>
          <a:p>
            <a:pPr algn="l"/>
            <a:b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</a:b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Input: The input will be in the following format : 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The first line should be the size of the array.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The second line should be the elements in the array space separated.</a:t>
            </a:r>
          </a:p>
          <a:p>
            <a:pPr algn="l"/>
            <a:endParaRPr lang="en-US" sz="1600" b="0" i="0" dirty="0">
              <a:solidFill>
                <a:srgbClr val="040404"/>
              </a:solidFill>
              <a:effectLst/>
              <a:latin typeface="+mj-lt"/>
            </a:endParaRP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Output: The output should be of the following format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In the first line print, the duplicate elements space separated in increasing order.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In the second line print, the missing elements space separated in increasing order.</a:t>
            </a:r>
          </a:p>
          <a:p>
            <a:pPr algn="l">
              <a:buFont typeface="+mj-lt"/>
              <a:buAutoNum type="arabicPeriod"/>
            </a:pPr>
            <a:endParaRPr lang="en-US" sz="1600" dirty="0">
              <a:solidFill>
                <a:srgbClr val="040404"/>
              </a:solidFill>
              <a:latin typeface="+mj-lt"/>
            </a:endParaRPr>
          </a:p>
          <a:p>
            <a:pPr algn="l"/>
            <a:r>
              <a:rPr lang="en-US" sz="1600" b="1" i="0" dirty="0">
                <a:solidFill>
                  <a:srgbClr val="040404"/>
                </a:solidFill>
                <a:effectLst/>
                <a:latin typeface="+mj-lt"/>
              </a:rPr>
              <a:t>Note:</a:t>
            </a: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 If there are no duplicate and missing elements print “There are no duplicate integers” in the first line and “There are no missing integers” in the second line.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17507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0" y="14409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Find duplicate &amp; missing elements in O(n)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2EAA50-7372-436C-912F-46C68A037777}"/>
              </a:ext>
            </a:extLst>
          </p:cNvPr>
          <p:cNvSpPr txBox="1"/>
          <p:nvPr/>
        </p:nvSpPr>
        <p:spPr>
          <a:xfrm>
            <a:off x="241300" y="889000"/>
            <a:ext cx="6775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i="0" dirty="0">
                <a:solidFill>
                  <a:srgbClr val="040404"/>
                </a:solidFill>
                <a:effectLst/>
                <a:latin typeface="+mj-lt"/>
              </a:rPr>
              <a:t>Example : </a:t>
            </a:r>
            <a:endParaRPr lang="en-US" sz="1600" b="0" i="0" dirty="0">
              <a:solidFill>
                <a:srgbClr val="040404"/>
              </a:solidFill>
              <a:effectLst/>
              <a:latin typeface="+mj-lt"/>
            </a:endParaRP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Input : 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10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1 3 4 6 7 9 10 6 3 6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Output: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3 6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2 5 8</a:t>
            </a:r>
          </a:p>
          <a:p>
            <a:pPr algn="l"/>
            <a:endParaRPr lang="en-US" sz="1600" dirty="0">
              <a:solidFill>
                <a:srgbClr val="040404"/>
              </a:solidFill>
              <a:latin typeface="+mj-lt"/>
            </a:endParaRP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Explanation : In given input 3 and 6 are repeating so we print that , and 2, 5 , 8 are missing (elements are from 1 to 10 in these elements 2 , 5 , 8  are missing) 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So we have to print that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64162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0" y="14409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:Find duplicate &amp;missing elements in O(n)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409935-E25B-41B5-B69C-D6EED18D4C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21164" y="835809"/>
            <a:ext cx="5019019" cy="399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05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0" y="14409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:Find duplicate &amp;missing elements in O(n)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409935-E25B-41B5-B69C-D6EED18D4C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32065" y="932768"/>
            <a:ext cx="4660589" cy="376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007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8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507300" y="14350"/>
            <a:ext cx="29217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Today’s Agenda</a:t>
            </a:r>
            <a:endParaRPr sz="3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507300" y="742424"/>
            <a:ext cx="8014500" cy="3606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Array and ArrayList :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Minimum number of swaps to sort Array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Printing smallest k elements in the same order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Find duplicate and missing elements in O(n)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Longest Palindromic substring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Implement a stack using one queue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Find kth largest element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br>
              <a:rPr lang="en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0" y="14409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:Find duplicate &amp;missing elements in O(n)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409935-E25B-41B5-B69C-D6EED18D4C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87499" y="830507"/>
            <a:ext cx="5086350" cy="385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859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0" y="14409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:Find duplicate &amp;missing elements in O(n)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409935-E25B-41B5-B69C-D6EED18D4C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38401" y="1765300"/>
            <a:ext cx="3559246" cy="15372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289BA79-1BB5-4676-80C3-971BB3CCAE47}"/>
              </a:ext>
            </a:extLst>
          </p:cNvPr>
          <p:cNvSpPr txBox="1"/>
          <p:nvPr/>
        </p:nvSpPr>
        <p:spPr>
          <a:xfrm>
            <a:off x="2501900" y="1305649"/>
            <a:ext cx="780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Output</a:t>
            </a:r>
            <a:endParaRPr lang="en-IN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461733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099" y="-22988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Longest Palindromic substring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8D4961-55AA-468F-AED7-40D9EEEE67AF}"/>
              </a:ext>
            </a:extLst>
          </p:cNvPr>
          <p:cNvSpPr txBox="1"/>
          <p:nvPr/>
        </p:nvSpPr>
        <p:spPr>
          <a:xfrm>
            <a:off x="0" y="821400"/>
            <a:ext cx="62680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0" i="0" dirty="0">
                <a:solidFill>
                  <a:srgbClr val="273239"/>
                </a:solidFill>
                <a:effectLst/>
                <a:latin typeface="+mj-lt"/>
              </a:rPr>
              <a:t>You will be given a string, find the longest substring which is palindrome. </a:t>
            </a:r>
            <a:endParaRPr lang="en-IN" sz="1600" dirty="0"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F6EBACA-BCC0-42D0-8243-D75CAC3F1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" y="1262583"/>
            <a:ext cx="9070112" cy="1145135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263238"/>
                </a:solidFill>
                <a:effectLst/>
                <a:latin typeface="+mj-lt"/>
              </a:rPr>
              <a:t>Example :1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263238"/>
                </a:solidFill>
                <a:effectLst/>
                <a:latin typeface="+mj-lt"/>
              </a:rPr>
              <a:t>Input: s = "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rgbClr val="263238"/>
                </a:solidFill>
                <a:effectLst/>
                <a:latin typeface="+mj-lt"/>
              </a:rPr>
              <a:t>cbbd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263238"/>
                </a:solidFill>
                <a:effectLst/>
                <a:latin typeface="+mj-lt"/>
              </a:rPr>
              <a:t>" Output: "bb“ ,2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263238"/>
                </a:solidFill>
                <a:effectLst/>
                <a:latin typeface="+mj-lt"/>
              </a:rPr>
              <a:t>Explanation : In “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rgbClr val="263238"/>
                </a:solidFill>
                <a:effectLst/>
                <a:latin typeface="+mj-lt"/>
              </a:rPr>
              <a:t>cbbd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263238"/>
                </a:solidFill>
                <a:effectLst/>
                <a:latin typeface="+mj-lt"/>
              </a:rPr>
              <a:t>” bb is palindrome that too longest one , and 2 represents length of that palindrome.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33B0E5-75DF-4023-B656-D529510E6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99" y="5203530"/>
            <a:ext cx="205505" cy="252583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B8788B9-C194-4B28-A395-56C678970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78" y="2388742"/>
            <a:ext cx="8929047" cy="1145135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263238"/>
                </a:solidFill>
                <a:effectLst/>
                <a:latin typeface="+mj-lt"/>
              </a:rPr>
              <a:t>Example : 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263238"/>
                </a:solidFill>
                <a:effectLst/>
                <a:latin typeface="+mj-lt"/>
              </a:rPr>
              <a:t>Input: s = "a" Output: "a“ , 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Explanation: Here we have only one character in the string so ,obviously it will be the longest palindrome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chemeClr val="tx1"/>
                </a:solidFill>
                <a:latin typeface="+mj-lt"/>
              </a:rPr>
              <a:t>And 1 represents length of that palindrome.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994088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099" y="-22988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 Longest Palindromic substring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F6EBACA-BCC0-42D0-8243-D75CAC3F1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" y="1631915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33B0E5-75DF-4023-B656-D529510E6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99" y="5203530"/>
            <a:ext cx="205505" cy="252583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B8788B9-C194-4B28-A395-56C678970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78" y="2758073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39C1BF-6CB4-42F9-86EA-74ABCF8E73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60829" y="935936"/>
            <a:ext cx="5339687" cy="392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893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099" y="-22988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 Longest Palindromic substring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F6EBACA-BCC0-42D0-8243-D75CAC3F1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" y="1631915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33B0E5-75DF-4023-B656-D529510E6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99" y="5203530"/>
            <a:ext cx="205505" cy="252583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B8788B9-C194-4B28-A395-56C678970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78" y="2758073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39C1BF-6CB4-42F9-86EA-74ABCF8E73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17979" y="1307189"/>
            <a:ext cx="5339687" cy="313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7259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099" y="-22988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 Longest Palindromic substring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F6EBACA-BCC0-42D0-8243-D75CAC3F1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" y="1631915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33B0E5-75DF-4023-B656-D529510E6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99" y="5203530"/>
            <a:ext cx="205505" cy="252583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B8788B9-C194-4B28-A395-56C678970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78" y="2758073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895294-42F2-4BA5-8D1A-309274AC5B81}"/>
              </a:ext>
            </a:extLst>
          </p:cNvPr>
          <p:cNvSpPr txBox="1"/>
          <p:nvPr/>
        </p:nvSpPr>
        <p:spPr>
          <a:xfrm>
            <a:off x="2578100" y="1168400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0C60AA-9EF9-41B0-B5CC-2D6BF0436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485" y="1631916"/>
            <a:ext cx="4524375" cy="112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3990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099" y="-22988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Implement a stack using one queue</a:t>
            </a: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F6EBACA-BCC0-42D0-8243-D75CAC3F1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" y="1631915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33B0E5-75DF-4023-B656-D529510E6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99" y="5203530"/>
            <a:ext cx="205505" cy="252583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B8788B9-C194-4B28-A395-56C678970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78" y="2758073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895294-42F2-4BA5-8D1A-309274AC5B81}"/>
              </a:ext>
            </a:extLst>
          </p:cNvPr>
          <p:cNvSpPr txBox="1"/>
          <p:nvPr/>
        </p:nvSpPr>
        <p:spPr>
          <a:xfrm>
            <a:off x="2578100" y="11684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5584B7-C5C7-42A0-93E2-C053A8BF28AF}"/>
              </a:ext>
            </a:extLst>
          </p:cNvPr>
          <p:cNvSpPr txBox="1"/>
          <p:nvPr/>
        </p:nvSpPr>
        <p:spPr>
          <a:xfrm>
            <a:off x="214342" y="833372"/>
            <a:ext cx="49037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273239"/>
                </a:solidFill>
                <a:effectLst/>
                <a:latin typeface="+mj-lt"/>
              </a:rPr>
              <a:t>You are given queue data structure, the task is to implement stack using only given queue data structure.</a:t>
            </a:r>
            <a:endParaRPr lang="en-IN" sz="16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541FB4-01F0-4211-8C12-EF6288E13B11}"/>
              </a:ext>
            </a:extLst>
          </p:cNvPr>
          <p:cNvSpPr txBox="1"/>
          <p:nvPr/>
        </p:nvSpPr>
        <p:spPr>
          <a:xfrm>
            <a:off x="155865" y="1744766"/>
            <a:ext cx="43188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You have to implement the following operations :</a:t>
            </a:r>
          </a:p>
          <a:p>
            <a:r>
              <a:rPr lang="en-US" sz="1600" dirty="0">
                <a:latin typeface="+mj-lt"/>
              </a:rPr>
              <a:t>1)Push </a:t>
            </a:r>
            <a:r>
              <a:rPr lang="en-US" sz="1600" dirty="0">
                <a:latin typeface="+mj-lt"/>
                <a:sym typeface="Wingdings" panose="05000000000000000000" pitchFamily="2" charset="2"/>
              </a:rPr>
              <a:t> will add elements to stack</a:t>
            </a:r>
            <a:endParaRPr lang="en-US" sz="1600" dirty="0">
              <a:latin typeface="+mj-lt"/>
            </a:endParaRPr>
          </a:p>
          <a:p>
            <a:r>
              <a:rPr lang="en-US" sz="1600" dirty="0">
                <a:latin typeface="+mj-lt"/>
              </a:rPr>
              <a:t>2)Pop </a:t>
            </a:r>
            <a:r>
              <a:rPr lang="en-US" sz="1600" dirty="0">
                <a:latin typeface="+mj-lt"/>
                <a:sym typeface="Wingdings" panose="05000000000000000000" pitchFamily="2" charset="2"/>
              </a:rPr>
              <a:t> will remove from top</a:t>
            </a:r>
            <a:endParaRPr lang="en-US" sz="1600" dirty="0">
              <a:latin typeface="+mj-lt"/>
            </a:endParaRPr>
          </a:p>
          <a:p>
            <a:r>
              <a:rPr lang="en-US" sz="1600" dirty="0">
                <a:latin typeface="+mj-lt"/>
              </a:rPr>
              <a:t>3) Top </a:t>
            </a:r>
            <a:r>
              <a:rPr lang="en-US" sz="1600" dirty="0">
                <a:latin typeface="+mj-lt"/>
                <a:sym typeface="Wingdings" panose="05000000000000000000" pitchFamily="2" charset="2"/>
              </a:rPr>
              <a:t> Contains top value </a:t>
            </a:r>
            <a:endParaRPr lang="en-US" sz="1600" dirty="0">
              <a:latin typeface="+mj-lt"/>
            </a:endParaRPr>
          </a:p>
          <a:p>
            <a:r>
              <a:rPr lang="en-US" sz="1600" dirty="0">
                <a:latin typeface="+mj-lt"/>
              </a:rPr>
              <a:t>4) </a:t>
            </a:r>
            <a:r>
              <a:rPr lang="en-US" sz="1600" dirty="0" err="1">
                <a:latin typeface="+mj-lt"/>
              </a:rPr>
              <a:t>isEmpty</a:t>
            </a:r>
            <a:r>
              <a:rPr lang="en-US" sz="1600" dirty="0">
                <a:latin typeface="+mj-lt"/>
              </a:rPr>
              <a:t>  </a:t>
            </a:r>
            <a:r>
              <a:rPr lang="en-US" sz="1600" dirty="0">
                <a:latin typeface="+mj-lt"/>
                <a:sym typeface="Wingdings" panose="05000000000000000000" pitchFamily="2" charset="2"/>
              </a:rPr>
              <a:t> empty or not </a:t>
            </a:r>
            <a:endParaRPr lang="en-US" sz="1600" dirty="0">
              <a:latin typeface="+mj-lt"/>
            </a:endParaRPr>
          </a:p>
          <a:p>
            <a:endParaRPr lang="en-IN" sz="1600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3D88EC-8389-49A8-A5A1-E7AF0F5E63E6}"/>
              </a:ext>
            </a:extLst>
          </p:cNvPr>
          <p:cNvSpPr txBox="1"/>
          <p:nvPr/>
        </p:nvSpPr>
        <p:spPr>
          <a:xfrm>
            <a:off x="193599" y="4089701"/>
            <a:ext cx="79720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Explanation: Push the given input that is 10 , 20 , 30 and pop them out then O/P is 30 , 20 , 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E7A3DF-4B30-4C19-A586-5DF1860F79C2}"/>
              </a:ext>
            </a:extLst>
          </p:cNvPr>
          <p:cNvSpPr txBox="1"/>
          <p:nvPr/>
        </p:nvSpPr>
        <p:spPr>
          <a:xfrm>
            <a:off x="193599" y="3234652"/>
            <a:ext cx="1923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      : 10 , 20 , 30 </a:t>
            </a:r>
          </a:p>
          <a:p>
            <a:r>
              <a:rPr lang="en-US" dirty="0"/>
              <a:t>Output   : 30 , 20 , 10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14979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099" y="-22988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 Implement a stack using one queue</a:t>
            </a: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F6EBACA-BCC0-42D0-8243-D75CAC3F1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" y="1631915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33B0E5-75DF-4023-B656-D529510E6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99" y="5203530"/>
            <a:ext cx="205505" cy="252583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B8788B9-C194-4B28-A395-56C678970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78" y="2758073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895294-42F2-4BA5-8D1A-309274AC5B81}"/>
              </a:ext>
            </a:extLst>
          </p:cNvPr>
          <p:cNvSpPr txBox="1"/>
          <p:nvPr/>
        </p:nvSpPr>
        <p:spPr>
          <a:xfrm>
            <a:off x="2578100" y="11684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EF895-E6B8-43CF-9563-A2BA5441E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815" y="734912"/>
            <a:ext cx="4267715" cy="423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851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099" y="-22988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 Implement a stack using one queue</a:t>
            </a: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F6EBACA-BCC0-42D0-8243-D75CAC3F1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" y="1631915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33B0E5-75DF-4023-B656-D529510E6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99" y="5203530"/>
            <a:ext cx="205505" cy="252583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B8788B9-C194-4B28-A395-56C678970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78" y="2758073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895294-42F2-4BA5-8D1A-309274AC5B81}"/>
              </a:ext>
            </a:extLst>
          </p:cNvPr>
          <p:cNvSpPr txBox="1"/>
          <p:nvPr/>
        </p:nvSpPr>
        <p:spPr>
          <a:xfrm>
            <a:off x="2578100" y="11684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EF895-E6B8-43CF-9563-A2BA5441EE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96815" y="974472"/>
            <a:ext cx="4267715" cy="375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6377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099" y="-22988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 Implement a stack using one queue</a:t>
            </a: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F6EBACA-BCC0-42D0-8243-D75CAC3F1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" y="1631915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33B0E5-75DF-4023-B656-D529510E6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99" y="5203530"/>
            <a:ext cx="205505" cy="252583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B8788B9-C194-4B28-A395-56C678970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78" y="2758073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895294-42F2-4BA5-8D1A-309274AC5B81}"/>
              </a:ext>
            </a:extLst>
          </p:cNvPr>
          <p:cNvSpPr txBox="1"/>
          <p:nvPr/>
        </p:nvSpPr>
        <p:spPr>
          <a:xfrm>
            <a:off x="2578100" y="1168400"/>
            <a:ext cx="780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Output</a:t>
            </a:r>
            <a:endParaRPr lang="en-IN" sz="1600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EF895-E6B8-43CF-9563-A2BA5441EE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52365" y="1659664"/>
            <a:ext cx="4267715" cy="182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120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507300" y="14350"/>
            <a:ext cx="29217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Today’s Agenda</a:t>
            </a:r>
            <a:endParaRPr sz="3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610C3E-3C69-4487-9CE9-CDBBEA452DCC}"/>
              </a:ext>
            </a:extLst>
          </p:cNvPr>
          <p:cNvSpPr txBox="1"/>
          <p:nvPr/>
        </p:nvSpPr>
        <p:spPr>
          <a:xfrm>
            <a:off x="983511" y="2248584"/>
            <a:ext cx="717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Calibri" panose="020F0502020204030204" pitchFamily="34" charset="0"/>
                <a:cs typeface="Calibri" panose="020F0502020204030204" pitchFamily="34" charset="0"/>
              </a:rPr>
              <a:t>Let’s Get Started</a:t>
            </a:r>
          </a:p>
        </p:txBody>
      </p:sp>
    </p:spTree>
    <p:extLst>
      <p:ext uri="{BB962C8B-B14F-4D97-AF65-F5344CB8AC3E}">
        <p14:creationId xmlns:p14="http://schemas.microsoft.com/office/powerpoint/2010/main" val="17311904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099" y="-22988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Find kth largest element</a:t>
            </a: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F6EBACA-BCC0-42D0-8243-D75CAC3F1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" y="1631915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33B0E5-75DF-4023-B656-D529510E6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99" y="5203530"/>
            <a:ext cx="205505" cy="252583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B8788B9-C194-4B28-A395-56C678970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78" y="2758073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C505717-B868-43D6-A1DA-A728E589DF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43" y="867628"/>
            <a:ext cx="6338274" cy="393954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+mj-lt"/>
              </a:rPr>
              <a:t>Given an array and a number k where k is smaller than the size of the array,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+mj-lt"/>
              </a:rPr>
              <a:t>we need to find the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273239"/>
                </a:solidFill>
                <a:effectLst/>
                <a:latin typeface="+mj-lt"/>
              </a:rPr>
              <a:t>k’th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+mj-lt"/>
              </a:rPr>
              <a:t> smallest element in the given array.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+mj-lt"/>
              </a:rPr>
              <a:t> It is given that all array elements are distinct.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+mj-lt"/>
              </a:rPr>
              <a:t>Examples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+mj-lt"/>
              </a:rPr>
              <a:t>: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+mj-lt"/>
              </a:rPr>
              <a:t> 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Input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arr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[] = {7, 10, 4, 3, 20, 15}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 = 3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Output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Input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arr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[] = {7, 10, 4, 3, 20, 15}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 = 4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Output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10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>
              <a:buClrTx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Explanation: Find Kth element after sorting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507992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099" y="-22988"/>
            <a:ext cx="8601149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Solution : Find kth largest element</a:t>
            </a: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58250F6-8318-4A0D-AC87-1B5CD80A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2511852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F6EBACA-BCC0-42D0-8243-D75CAC3F1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" y="1631915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33B0E5-75DF-4023-B656-D529510E6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99" y="5203530"/>
            <a:ext cx="205505" cy="252583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B8788B9-C194-4B28-A395-56C678970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78" y="2758073"/>
            <a:ext cx="184731" cy="406471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C505717-B868-43D6-A1DA-A728E589DF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43" y="2714287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3207EE-4064-4C61-8FAD-3566D0B6A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396" y="821400"/>
            <a:ext cx="5616554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4003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507300" y="14350"/>
            <a:ext cx="29217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Today’s Agenda</a:t>
            </a:r>
            <a:endParaRPr sz="3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610C3E-3C69-4487-9CE9-CDBBEA452DCC}"/>
              </a:ext>
            </a:extLst>
          </p:cNvPr>
          <p:cNvSpPr txBox="1"/>
          <p:nvPr/>
        </p:nvSpPr>
        <p:spPr>
          <a:xfrm>
            <a:off x="983511" y="2248584"/>
            <a:ext cx="717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Calibri" panose="020F0502020204030204" pitchFamily="34" charset="0"/>
                <a:cs typeface="Calibri" panose="020F0502020204030204" pitchFamily="34" charset="0"/>
              </a:rPr>
              <a:t>Any Queries/Doubts???</a:t>
            </a:r>
          </a:p>
        </p:txBody>
      </p:sp>
    </p:spTree>
    <p:extLst>
      <p:ext uri="{BB962C8B-B14F-4D97-AF65-F5344CB8AC3E}">
        <p14:creationId xmlns:p14="http://schemas.microsoft.com/office/powerpoint/2010/main" val="1081085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111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0" name="Google Shape;980;p111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Google Shape;981;p111"/>
          <p:cNvSpPr txBox="1"/>
          <p:nvPr/>
        </p:nvSpPr>
        <p:spPr>
          <a:xfrm>
            <a:off x="507300" y="14350"/>
            <a:ext cx="29217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2" name="Google Shape;982;p111"/>
          <p:cNvSpPr txBox="1"/>
          <p:nvPr/>
        </p:nvSpPr>
        <p:spPr>
          <a:xfrm>
            <a:off x="507300" y="0"/>
            <a:ext cx="39618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1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 Takeaways</a:t>
            </a:r>
            <a:endParaRPr sz="3000" b="1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1DA808-5091-448E-997D-0834964A3538}"/>
              </a:ext>
            </a:extLst>
          </p:cNvPr>
          <p:cNvSpPr txBox="1"/>
          <p:nvPr/>
        </p:nvSpPr>
        <p:spPr>
          <a:xfrm>
            <a:off x="208550" y="425050"/>
            <a:ext cx="6846300" cy="5293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have learnt how to sort array with min swaps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learnt how to Print smallest k elements in the same order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learnt how to find  duplicate and missing elements in O(n)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learnt how to print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Longest Palindromic substring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also learnt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-&gt;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Implement a stack using one queue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Also we learnt </a:t>
            </a:r>
            <a:r>
              <a:rPr lang="en-US" sz="2400" dirty="0"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how to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Find kth largest element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24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12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8" name="Google Shape;988;p112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9" name="Google Shape;989;p112"/>
          <p:cNvSpPr txBox="1"/>
          <p:nvPr/>
        </p:nvSpPr>
        <p:spPr>
          <a:xfrm>
            <a:off x="507300" y="14350"/>
            <a:ext cx="29217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1" name="Google Shape;991;p112"/>
          <p:cNvSpPr txBox="1"/>
          <p:nvPr/>
        </p:nvSpPr>
        <p:spPr>
          <a:xfrm>
            <a:off x="507300" y="14350"/>
            <a:ext cx="29217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Next Day Agenda</a:t>
            </a:r>
            <a:endParaRPr sz="3000" b="1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F7D5D3-4343-4121-8AC8-88FDAD3E851E}"/>
              </a:ext>
            </a:extLst>
          </p:cNvPr>
          <p:cNvSpPr txBox="1"/>
          <p:nvPr/>
        </p:nvSpPr>
        <p:spPr>
          <a:xfrm>
            <a:off x="241297" y="1064931"/>
            <a:ext cx="7825562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Minimum Swaps to get the sorted Array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Printing smallest k elements in the same order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Find duplicate and missing elements in O(n)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Longest Palindromic substring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Implement a stack using one queue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Find kth largest element</a:t>
            </a: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114"/>
          <p:cNvSpPr/>
          <p:nvPr/>
        </p:nvSpPr>
        <p:spPr>
          <a:xfrm>
            <a:off x="663921" y="571886"/>
            <a:ext cx="2057400" cy="549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6" name="Google Shape;1006;p114"/>
          <p:cNvSpPr txBox="1">
            <a:spLocks noGrp="1"/>
          </p:cNvSpPr>
          <p:nvPr>
            <p:ph type="title"/>
          </p:nvPr>
        </p:nvSpPr>
        <p:spPr>
          <a:xfrm>
            <a:off x="1413626" y="2379200"/>
            <a:ext cx="7017993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Thank you for Attending!</a:t>
            </a:r>
            <a:endParaRPr dirty="0"/>
          </a:p>
        </p:txBody>
      </p:sp>
      <p:sp>
        <p:nvSpPr>
          <p:cNvPr id="1007" name="Google Shape;1007;p114"/>
          <p:cNvSpPr/>
          <p:nvPr/>
        </p:nvSpPr>
        <p:spPr>
          <a:xfrm>
            <a:off x="7582359" y="0"/>
            <a:ext cx="1356600" cy="15774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114"/>
          <p:cNvSpPr txBox="1"/>
          <p:nvPr/>
        </p:nvSpPr>
        <p:spPr>
          <a:xfrm>
            <a:off x="1413626" y="1045381"/>
            <a:ext cx="3158374" cy="315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1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#SirfNaamKiNahinKaamKiDegree</a:t>
            </a:r>
            <a:endParaRPr sz="1600" b="1" i="1" u="none" strike="noStrike" cap="non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1" y="0"/>
            <a:ext cx="6967388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Minimum no. of swaps to sort Array 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215E4-BD38-4F66-B7CE-BAB7CBB93A42}"/>
              </a:ext>
            </a:extLst>
          </p:cNvPr>
          <p:cNvSpPr txBox="1"/>
          <p:nvPr/>
        </p:nvSpPr>
        <p:spPr>
          <a:xfrm>
            <a:off x="190500" y="869950"/>
            <a:ext cx="82677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You will be given an array of n natural numbers of range (1-n) each number occurring only once. You need to find the minimum number of swaps required to make it a sorted array given that each number can be shifted at most two positions right. We can swap the elements which are adjacent.</a:t>
            </a:r>
          </a:p>
          <a:p>
            <a:pPr algn="l"/>
            <a:br>
              <a:rPr lang="en-US" sz="2000" b="0" i="0" dirty="0">
                <a:solidFill>
                  <a:srgbClr val="040404"/>
                </a:solidFill>
                <a:effectLst/>
                <a:latin typeface="Lato"/>
              </a:rPr>
            </a:b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Input: The input will be in the following format : 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The first line should be the number of elements in the array.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The second line should be n elements of the array space separated.</a:t>
            </a:r>
          </a:p>
          <a:p>
            <a:pPr algn="l"/>
            <a:endParaRPr lang="en-US" sz="1600" b="0" i="0" dirty="0">
              <a:solidFill>
                <a:srgbClr val="040404"/>
              </a:solidFill>
              <a:effectLst/>
              <a:latin typeface="+mj-lt"/>
            </a:endParaRP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Output: The output should be of the following format</a:t>
            </a:r>
          </a:p>
          <a:p>
            <a:pPr algn="l">
              <a:buFont typeface="+mj-lt"/>
              <a:buAutoNum type="arabicPeriod"/>
            </a:pPr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Print the minimum number of swaps required to sort the array with given conditions.</a:t>
            </a:r>
          </a:p>
          <a:p>
            <a:pPr algn="l"/>
            <a:endParaRPr lang="en-US" sz="1600" dirty="0">
              <a:solidFill>
                <a:srgbClr val="040404"/>
              </a:solidFill>
              <a:latin typeface="+mj-lt"/>
            </a:endParaRPr>
          </a:p>
          <a:p>
            <a:pPr algn="l"/>
            <a:endParaRPr lang="en-US" sz="1600" b="0" i="0" dirty="0">
              <a:solidFill>
                <a:srgbClr val="040404"/>
              </a:solidFill>
              <a:effectLst/>
              <a:latin typeface="+mj-lt"/>
            </a:endParaRP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Note: If we can’t sort the array with the given conditions print “Not Possible”.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5574D-FBF7-49E3-8395-FC2A84E283F0}"/>
              </a:ext>
            </a:extLst>
          </p:cNvPr>
          <p:cNvSpPr txBox="1"/>
          <p:nvPr/>
        </p:nvSpPr>
        <p:spPr>
          <a:xfrm>
            <a:off x="276726" y="1864895"/>
            <a:ext cx="6820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552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1" y="0"/>
            <a:ext cx="6967388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Minimum no. of swaps to sort Array 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215E4-BD38-4F66-B7CE-BAB7CBB93A42}"/>
              </a:ext>
            </a:extLst>
          </p:cNvPr>
          <p:cNvSpPr txBox="1"/>
          <p:nvPr/>
        </p:nvSpPr>
        <p:spPr>
          <a:xfrm>
            <a:off x="190500" y="869950"/>
            <a:ext cx="82677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i="0" dirty="0">
                <a:solidFill>
                  <a:srgbClr val="040404"/>
                </a:solidFill>
                <a:effectLst/>
                <a:latin typeface="+mj-lt"/>
              </a:rPr>
              <a:t>Example : </a:t>
            </a:r>
            <a:endParaRPr lang="en-US" sz="1600" b="0" i="0" dirty="0">
              <a:solidFill>
                <a:srgbClr val="040404"/>
              </a:solidFill>
              <a:effectLst/>
              <a:latin typeface="+mj-lt"/>
            </a:endParaRP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Input : 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5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1 2 5 3 4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Output:</a:t>
            </a:r>
          </a:p>
          <a:p>
            <a:pPr algn="l"/>
            <a:r>
              <a:rPr lang="en-US" sz="1600" b="0" i="0" dirty="0">
                <a:solidFill>
                  <a:srgbClr val="040404"/>
                </a:solidFill>
                <a:effectLst/>
                <a:latin typeface="+mj-lt"/>
              </a:rPr>
              <a:t>2</a:t>
            </a:r>
          </a:p>
          <a:p>
            <a:pPr algn="l"/>
            <a:r>
              <a:rPr lang="en-US" sz="1600" dirty="0">
                <a:solidFill>
                  <a:srgbClr val="040404"/>
                </a:solidFill>
                <a:latin typeface="+mj-lt"/>
              </a:rPr>
              <a:t>Explanation;</a:t>
            </a:r>
            <a:endParaRPr lang="en-US" sz="1600" b="0" i="0" dirty="0">
              <a:solidFill>
                <a:srgbClr val="040404"/>
              </a:solidFill>
              <a:effectLst/>
              <a:latin typeface="+mj-lt"/>
            </a:endParaRPr>
          </a:p>
          <a:p>
            <a:pPr algn="l"/>
            <a:r>
              <a:rPr lang="en-US" sz="1600" dirty="0">
                <a:latin typeface="+mj-lt"/>
              </a:rPr>
              <a:t>Because you can shift element 5 two positions right and make it a sorted array.</a:t>
            </a:r>
            <a:endParaRPr lang="en-US" sz="1600" b="0" i="0" dirty="0">
              <a:solidFill>
                <a:srgbClr val="040404"/>
              </a:solidFill>
              <a:effectLst/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5574D-FBF7-49E3-8395-FC2A84E283F0}"/>
              </a:ext>
            </a:extLst>
          </p:cNvPr>
          <p:cNvSpPr txBox="1"/>
          <p:nvPr/>
        </p:nvSpPr>
        <p:spPr>
          <a:xfrm>
            <a:off x="276726" y="1864895"/>
            <a:ext cx="6820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78119A-41D2-49F7-8B6C-23751B360E4B}"/>
              </a:ext>
            </a:extLst>
          </p:cNvPr>
          <p:cNvSpPr txBox="1"/>
          <p:nvPr/>
        </p:nvSpPr>
        <p:spPr>
          <a:xfrm>
            <a:off x="190500" y="2932053"/>
            <a:ext cx="7597274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040404"/>
                </a:solidFill>
                <a:effectLst/>
                <a:latin typeface="Lato"/>
              </a:rPr>
              <a:t>Input:</a:t>
            </a:r>
          </a:p>
          <a:p>
            <a:pPr algn="l"/>
            <a:r>
              <a:rPr lang="en-US" b="0" i="0" dirty="0">
                <a:solidFill>
                  <a:srgbClr val="040404"/>
                </a:solidFill>
                <a:effectLst/>
                <a:latin typeface="Lato"/>
              </a:rPr>
              <a:t>8</a:t>
            </a:r>
          </a:p>
          <a:p>
            <a:pPr algn="l"/>
            <a:r>
              <a:rPr lang="en-US" b="0" i="0" dirty="0">
                <a:solidFill>
                  <a:srgbClr val="040404"/>
                </a:solidFill>
                <a:effectLst/>
                <a:latin typeface="Lato"/>
              </a:rPr>
              <a:t>1 2 6 3 4  5 </a:t>
            </a:r>
          </a:p>
          <a:p>
            <a:pPr algn="l"/>
            <a:r>
              <a:rPr lang="en-US" b="0" i="0" dirty="0">
                <a:solidFill>
                  <a:srgbClr val="040404"/>
                </a:solidFill>
                <a:effectLst/>
                <a:latin typeface="Lato"/>
              </a:rPr>
              <a:t>Output:</a:t>
            </a:r>
          </a:p>
          <a:p>
            <a:pPr algn="l"/>
            <a:r>
              <a:rPr lang="en-US" b="0" i="0" dirty="0">
                <a:solidFill>
                  <a:srgbClr val="040404"/>
                </a:solidFill>
                <a:effectLst/>
                <a:latin typeface="Lato"/>
              </a:rPr>
              <a:t>Not Possible</a:t>
            </a:r>
          </a:p>
          <a:p>
            <a:pPr rtl="0"/>
            <a:r>
              <a:rPr lang="en-US" dirty="0">
                <a:solidFill>
                  <a:srgbClr val="040404"/>
                </a:solidFill>
                <a:latin typeface="Lato"/>
              </a:rPr>
              <a:t>Explanation: </a:t>
            </a:r>
            <a:r>
              <a:rPr lang="en-US" sz="1600" dirty="0">
                <a:latin typeface="+mj-lt"/>
              </a:rPr>
              <a:t>Because even if you shift element 6 two positions right you can’t make it a sorted array.</a:t>
            </a:r>
          </a:p>
          <a:p>
            <a:br>
              <a:rPr lang="en-US" dirty="0"/>
            </a:br>
            <a:r>
              <a:rPr lang="en-US" dirty="0"/>
              <a:t>Try to code the above problem with time complexity </a:t>
            </a:r>
            <a:r>
              <a:rPr lang="en-US" b="1" dirty="0"/>
              <a:t>O(n*</a:t>
            </a:r>
            <a:r>
              <a:rPr lang="en-US" b="1" dirty="0" err="1"/>
              <a:t>logn</a:t>
            </a:r>
            <a:r>
              <a:rPr lang="en-US" b="1" dirty="0"/>
              <a:t>).</a:t>
            </a:r>
            <a:endParaRPr lang="en-US" dirty="0"/>
          </a:p>
          <a:p>
            <a:endParaRPr lang="en-US" b="0" i="0" dirty="0">
              <a:solidFill>
                <a:srgbClr val="040404"/>
              </a:solidFill>
              <a:effectLst/>
              <a:latin typeface="Lato"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935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507300" y="14350"/>
            <a:ext cx="29217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Today’s Agenda</a:t>
            </a:r>
            <a:endParaRPr sz="3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610C3E-3C69-4487-9CE9-CDBBEA452DCC}"/>
              </a:ext>
            </a:extLst>
          </p:cNvPr>
          <p:cNvSpPr txBox="1"/>
          <p:nvPr/>
        </p:nvSpPr>
        <p:spPr>
          <a:xfrm>
            <a:off x="889882" y="2248584"/>
            <a:ext cx="717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Calibri" panose="020F0502020204030204" pitchFamily="34" charset="0"/>
                <a:cs typeface="Calibri" panose="020F0502020204030204" pitchFamily="34" charset="0"/>
              </a:rPr>
              <a:t>Let’s go to the Learning Portal</a:t>
            </a:r>
          </a:p>
        </p:txBody>
      </p:sp>
    </p:spTree>
    <p:extLst>
      <p:ext uri="{BB962C8B-B14F-4D97-AF65-F5344CB8AC3E}">
        <p14:creationId xmlns:p14="http://schemas.microsoft.com/office/powerpoint/2010/main" val="10587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1" y="0"/>
            <a:ext cx="6967388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Solution : Min no. of swaps to sort Array 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215E4-BD38-4F66-B7CE-BAB7CBB93A42}"/>
              </a:ext>
            </a:extLst>
          </p:cNvPr>
          <p:cNvSpPr txBox="1"/>
          <p:nvPr/>
        </p:nvSpPr>
        <p:spPr>
          <a:xfrm>
            <a:off x="190500" y="869950"/>
            <a:ext cx="8267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600" dirty="0">
                <a:latin typeface="+mj-lt"/>
              </a:rPr>
            </a:br>
            <a:endParaRPr lang="en-US" sz="1600" dirty="0">
              <a:latin typeface="+mj-lt"/>
            </a:endParaRPr>
          </a:p>
          <a:p>
            <a:br>
              <a:rPr lang="en-US" sz="1600" dirty="0">
                <a:latin typeface="+mj-lt"/>
              </a:rPr>
            </a:br>
            <a:endParaRPr lang="en-IN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5574D-FBF7-49E3-8395-FC2A84E283F0}"/>
              </a:ext>
            </a:extLst>
          </p:cNvPr>
          <p:cNvSpPr txBox="1"/>
          <p:nvPr/>
        </p:nvSpPr>
        <p:spPr>
          <a:xfrm>
            <a:off x="276726" y="1864895"/>
            <a:ext cx="6820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C85D9A-1A0A-47DC-A581-2A2427D46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409" y="776950"/>
            <a:ext cx="6839182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935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1" y="0"/>
            <a:ext cx="6967388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Solution : Min no. of swaps to sort Array 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215E4-BD38-4F66-B7CE-BAB7CBB93A42}"/>
              </a:ext>
            </a:extLst>
          </p:cNvPr>
          <p:cNvSpPr txBox="1"/>
          <p:nvPr/>
        </p:nvSpPr>
        <p:spPr>
          <a:xfrm>
            <a:off x="190500" y="869950"/>
            <a:ext cx="8267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600" dirty="0">
                <a:latin typeface="+mj-lt"/>
              </a:rPr>
            </a:br>
            <a:endParaRPr lang="en-US" sz="1600" dirty="0">
              <a:latin typeface="+mj-lt"/>
            </a:endParaRPr>
          </a:p>
          <a:p>
            <a:br>
              <a:rPr lang="en-US" sz="1600" dirty="0">
                <a:latin typeface="+mj-lt"/>
              </a:rPr>
            </a:br>
            <a:endParaRPr lang="en-IN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5574D-FBF7-49E3-8395-FC2A84E283F0}"/>
              </a:ext>
            </a:extLst>
          </p:cNvPr>
          <p:cNvSpPr txBox="1"/>
          <p:nvPr/>
        </p:nvSpPr>
        <p:spPr>
          <a:xfrm>
            <a:off x="276726" y="1864895"/>
            <a:ext cx="6820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C85D9A-1A0A-47DC-A581-2A2427D468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49192" y="834100"/>
            <a:ext cx="6045615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913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7611909" y="303609"/>
            <a:ext cx="909900" cy="2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636905"/>
          </a:xfrm>
          <a:custGeom>
            <a:avLst/>
            <a:gdLst/>
            <a:ahLst/>
            <a:cxnLst/>
            <a:rect l="l" t="t" r="r" b="b"/>
            <a:pathLst>
              <a:path w="9144000" h="636905" extrusionOk="0">
                <a:moveTo>
                  <a:pt x="0" y="0"/>
                </a:moveTo>
                <a:lnTo>
                  <a:pt x="9143981" y="0"/>
                </a:lnTo>
                <a:lnTo>
                  <a:pt x="9143981" y="636898"/>
                </a:lnTo>
                <a:lnTo>
                  <a:pt x="0" y="636898"/>
                </a:lnTo>
                <a:lnTo>
                  <a:pt x="0" y="0"/>
                </a:lnTo>
                <a:close/>
              </a:path>
            </a:pathLst>
          </a:custGeom>
          <a:solidFill>
            <a:srgbClr val="F4333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30101" y="0"/>
            <a:ext cx="6967388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3000" b="1" i="0" u="none" strike="noStrike" cap="none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Solution : Min no. of swaps to sort Array </a:t>
            </a:r>
          </a:p>
          <a:p>
            <a:pPr marL="762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215E4-BD38-4F66-B7CE-BAB7CBB93A42}"/>
              </a:ext>
            </a:extLst>
          </p:cNvPr>
          <p:cNvSpPr txBox="1"/>
          <p:nvPr/>
        </p:nvSpPr>
        <p:spPr>
          <a:xfrm>
            <a:off x="190500" y="869950"/>
            <a:ext cx="8267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600" dirty="0">
                <a:latin typeface="+mj-lt"/>
              </a:rPr>
            </a:br>
            <a:endParaRPr lang="en-US" sz="1600" dirty="0">
              <a:latin typeface="+mj-lt"/>
            </a:endParaRPr>
          </a:p>
          <a:p>
            <a:br>
              <a:rPr lang="en-US" sz="1600" dirty="0">
                <a:latin typeface="+mj-lt"/>
              </a:rPr>
            </a:br>
            <a:endParaRPr lang="en-IN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5574D-FBF7-49E3-8395-FC2A84E283F0}"/>
              </a:ext>
            </a:extLst>
          </p:cNvPr>
          <p:cNvSpPr txBox="1"/>
          <p:nvPr/>
        </p:nvSpPr>
        <p:spPr>
          <a:xfrm>
            <a:off x="276726" y="1864895"/>
            <a:ext cx="6820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C85D9A-1A0A-47DC-A581-2A2427D468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54358" y="821400"/>
            <a:ext cx="5529357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02746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1364</Words>
  <Application>Microsoft Office PowerPoint</Application>
  <PresentationFormat>On-screen Show (16:9)</PresentationFormat>
  <Paragraphs>188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Consolas</vt:lpstr>
      <vt:lpstr>Lato</vt:lpstr>
      <vt:lpstr>Trebuchet MS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Attending!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SAI BARGAV NELLEPALLI</cp:lastModifiedBy>
  <cp:revision>12</cp:revision>
  <dcterms:modified xsi:type="dcterms:W3CDTF">2021-08-27T15:00:10Z</dcterms:modified>
</cp:coreProperties>
</file>